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1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73952"/>
            <a:ext cx="12191695" cy="384048"/>
          </a:xfrm>
          <a:prstGeom prst="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292608"/>
            <a:ext cx="5760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9A6A2F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어르신 인생기록 자서전 제작 지원사업 제안서</a:t>
            </a:r>
            <a:endParaRPr lang="en-US" sz="1050" dirty="0"/>
          </a:p>
        </p:txBody>
      </p:sp>
      <p:sp>
        <p:nvSpPr>
          <p:cNvPr id="4" name="Shape 2"/>
          <p:cNvSpPr/>
          <p:nvPr/>
        </p:nvSpPr>
        <p:spPr>
          <a:xfrm>
            <a:off x="640080" y="676656"/>
            <a:ext cx="5760720" cy="0"/>
          </a:xfrm>
          <a:prstGeom prst="line">
            <a:avLst/>
          </a:prstGeom>
          <a:noFill/>
          <a:ln w="12700">
            <a:solidFill>
              <a:srgbClr val="C59B5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6556248"/>
            <a:ext cx="89611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30" dirty="0">
                <a:solidFill>
                  <a:srgbClr val="F5E5C2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제안대상 · 노인복지과 · 어르신복지과 · 평생교육과 · 문화예술과 · 주민자치 관련 부서</a:t>
            </a:r>
            <a:endParaRPr lang="en-US" sz="8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내_인생_한_권의_책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어르신_인생기록_사업_제안_배경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어르신_인생기록_자서전_제작_사업_개요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세대와_지역의_기억을_잇다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어르신_자서전_운영_프로세스_안내서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어르신_인생기록_10주_프로그램_구성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자서전_출판기념회와_따뜻한_추억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어르신_인생기록_사업_운영_및_수익_구조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부서별_어르신_인생기록_활용_포인트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시범사업_제안과_기대성과_인포그래픽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10. AI 기반 자서전 제작 방식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AI는 작가를 대체하는 것이 아니라, 기록을 정리하는 도구로 사용합니다</a:t>
            </a:r>
            <a:endParaRPr lang="en-US" sz="1450" dirty="0"/>
          </a:p>
        </p:txBody>
      </p:sp>
      <p:pic>
        <p:nvPicPr>
          <p:cNvPr id="4" name="Image 0" descr="/mnt/data/a_warm_softly_lit_desktop_still_life_workspace_sc.png">    </p:cNvPr>
          <p:cNvPicPr>
            <a:picLocks noChangeAspect="1"/>
          </p:cNvPicPr>
          <p:nvPr/>
        </p:nvPicPr>
        <p:blipFill>
          <a:blip r:embed="rId1"/>
          <a:srcRect l="31399" r="31399" t="0" b="0"/>
          <a:stretch/>
        </p:blipFill>
        <p:spPr>
          <a:xfrm>
            <a:off x="7909560" y="0"/>
            <a:ext cx="4279392" cy="647395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242048" y="0"/>
            <a:ext cx="1371600" cy="6473952"/>
          </a:xfrm>
          <a:prstGeom prst="arc">
            <a:avLst/>
          </a:prstGeom>
          <a:solidFill>
            <a:srgbClr val="F7F1E7"/>
          </a:solidFill>
          <a:ln w="12700">
            <a:solidFill>
              <a:srgbClr val="F7F1E7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822960" y="2148840"/>
            <a:ext cx="512064" cy="512064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2960" y="228600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9C78E"/>
                </a:solidFill>
              </a:rPr>
              <a:t>01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536192" y="213055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</a:rPr>
              <a:t>자료 수집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536192" y="246888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5F6670"/>
                </a:solidFill>
              </a:rPr>
              <a:t>문답지·인터뷰·사진·가족자료를 수집</a:t>
            </a:r>
            <a:endParaRPr lang="en-US" sz="1070" dirty="0"/>
          </a:p>
        </p:txBody>
      </p:sp>
      <p:sp>
        <p:nvSpPr>
          <p:cNvPr id="10" name="Shape 7"/>
          <p:cNvSpPr/>
          <p:nvPr/>
        </p:nvSpPr>
        <p:spPr>
          <a:xfrm>
            <a:off x="1078992" y="2715768"/>
            <a:ext cx="0" cy="338328"/>
          </a:xfrm>
          <a:prstGeom prst="line">
            <a:avLst/>
          </a:prstGeom>
          <a:noFill/>
          <a:ln w="12700">
            <a:solidFill>
              <a:srgbClr val="CCB189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822960" y="3063240"/>
            <a:ext cx="512064" cy="512064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22960" y="320040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9C78E"/>
                </a:solidFill>
              </a:rPr>
              <a:t>02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1536192" y="304495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</a:rPr>
              <a:t>AI 초고 생성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536192" y="338328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5F6670"/>
                </a:solidFill>
              </a:rPr>
              <a:t>답변을 기반으로 챕터 구성과 문장 초안 생성</a:t>
            </a:r>
            <a:endParaRPr lang="en-US" sz="1070" dirty="0"/>
          </a:p>
        </p:txBody>
      </p:sp>
      <p:sp>
        <p:nvSpPr>
          <p:cNvPr id="15" name="Shape 12"/>
          <p:cNvSpPr/>
          <p:nvPr/>
        </p:nvSpPr>
        <p:spPr>
          <a:xfrm>
            <a:off x="1078992" y="3630168"/>
            <a:ext cx="0" cy="338328"/>
          </a:xfrm>
          <a:prstGeom prst="line">
            <a:avLst/>
          </a:prstGeom>
          <a:noFill/>
          <a:ln w="12700">
            <a:solidFill>
              <a:srgbClr val="CCB189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822960" y="3977640"/>
            <a:ext cx="512064" cy="512064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411480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9C78E"/>
                </a:solidFill>
              </a:rPr>
              <a:t>03</a:t>
            </a:r>
            <a:endParaRPr lang="en-US" sz="1100" dirty="0"/>
          </a:p>
        </p:txBody>
      </p:sp>
      <p:sp>
        <p:nvSpPr>
          <p:cNvPr id="18" name="Text 15"/>
          <p:cNvSpPr/>
          <p:nvPr/>
        </p:nvSpPr>
        <p:spPr>
          <a:xfrm>
            <a:off x="1536192" y="395935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</a:rPr>
              <a:t>전문 편집·검수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536192" y="429768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5F6670"/>
                </a:solidFill>
              </a:rPr>
              <a:t>사실관계·문체·개인정보를 사람이 최종 점검</a:t>
            </a:r>
            <a:endParaRPr lang="en-US" sz="1070" dirty="0"/>
          </a:p>
        </p:txBody>
      </p:sp>
      <p:sp>
        <p:nvSpPr>
          <p:cNvPr id="20" name="Shape 17"/>
          <p:cNvSpPr/>
          <p:nvPr/>
        </p:nvSpPr>
        <p:spPr>
          <a:xfrm>
            <a:off x="1078992" y="4544568"/>
            <a:ext cx="0" cy="338328"/>
          </a:xfrm>
          <a:prstGeom prst="line">
            <a:avLst/>
          </a:prstGeom>
          <a:noFill/>
          <a:ln w="12700">
            <a:solidFill>
              <a:srgbClr val="CCB189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822960" y="4892040"/>
            <a:ext cx="512064" cy="512064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22960" y="5029200"/>
            <a:ext cx="512064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E9C78E"/>
                </a:solidFill>
              </a:rPr>
              <a:t>04</a:t>
            </a:r>
            <a:endParaRPr lang="en-US" sz="1100" dirty="0"/>
          </a:p>
        </p:txBody>
      </p:sp>
      <p:sp>
        <p:nvSpPr>
          <p:cNvPr id="23" name="Text 20"/>
          <p:cNvSpPr/>
          <p:nvPr/>
        </p:nvSpPr>
        <p:spPr>
          <a:xfrm>
            <a:off x="1536192" y="4873752"/>
            <a:ext cx="2011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</a:rPr>
              <a:t>참여자 최종 확인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536192" y="5212080"/>
            <a:ext cx="5440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70" dirty="0">
                <a:solidFill>
                  <a:srgbClr val="5F6670"/>
                </a:solidFill>
              </a:rPr>
              <a:t>본인의 의사에 따라 수정 후 인쇄 확정</a:t>
            </a:r>
            <a:endParaRPr lang="en-US" sz="1070" dirty="0"/>
          </a:p>
        </p:txBody>
      </p:sp>
      <p:sp>
        <p:nvSpPr>
          <p:cNvPr id="25" name="Shape 22"/>
          <p:cNvSpPr/>
          <p:nvPr/>
        </p:nvSpPr>
        <p:spPr>
          <a:xfrm>
            <a:off x="822960" y="5797296"/>
            <a:ext cx="6172200" cy="484632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24128" y="5934456"/>
            <a:ext cx="576072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10" b="1" dirty="0">
                <a:solidFill>
                  <a:srgbClr val="7F582A"/>
                </a:solidFill>
              </a:rPr>
              <a:t>원칙  |  참여자가 제공한 정보만 활용 · AI가 새로운 사실을 임의로 생성하지 않음</a:t>
            </a:r>
            <a:endParaRPr lang="en-US" sz="101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11. 개인별 자서전 패키지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각 어르신에게 “세상에 하나뿐인 나의 책”을 제공합니다</a:t>
            </a:r>
            <a:endParaRPr lang="en-US" sz="1450" dirty="0"/>
          </a:p>
        </p:txBody>
      </p:sp>
      <p:pic>
        <p:nvPicPr>
          <p:cNvPr id="4" name="Image 0" descr="/mnt/data/warm_cinematic_cozy_still_life_scene_a_tabletop.png">    </p:cNvPr>
          <p:cNvPicPr>
            <a:picLocks noChangeAspect="1"/>
          </p:cNvPicPr>
          <p:nvPr/>
        </p:nvPicPr>
        <p:blipFill>
          <a:blip r:embed="rId1"/>
          <a:srcRect l="23610" r="23610" t="0" b="0"/>
          <a:stretch/>
        </p:blipFill>
        <p:spPr>
          <a:xfrm>
            <a:off x="7086600" y="896112"/>
            <a:ext cx="5102352" cy="54406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77240" y="2011680"/>
            <a:ext cx="5669280" cy="1078992"/>
          </a:xfrm>
          <a:prstGeom prst="roundRect">
            <a:avLst>
              <a:gd name="adj" fmla="val 5085"/>
            </a:avLst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2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941832" y="2176272"/>
            <a:ext cx="502920" cy="50292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950976" y="2221992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7B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▣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1581912" y="2157984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개별 표지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581912" y="2496312"/>
            <a:ext cx="4709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참여자별 대표사진을 반영한 고급 양장본 표지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777240" y="2926080"/>
            <a:ext cx="5669280" cy="1078992"/>
          </a:xfrm>
          <a:prstGeom prst="roundRect">
            <a:avLst>
              <a:gd name="adj" fmla="val 5085"/>
            </a:avLst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2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941832" y="3090672"/>
            <a:ext cx="502920" cy="50292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950976" y="3136392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7B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581912" y="3072384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5권 제공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1581912" y="3410712"/>
            <a:ext cx="4709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본인 소장 1권 + 가족·친지 선물용 4권 기준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777240" y="3840480"/>
            <a:ext cx="5669280" cy="1078992"/>
          </a:xfrm>
          <a:prstGeom prst="roundRect">
            <a:avLst>
              <a:gd name="adj" fmla="val 5085"/>
            </a:avLst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2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941832" y="4005072"/>
            <a:ext cx="502920" cy="50292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50976" y="4050792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7B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▤</a:t>
            </a:r>
            <a:endParaRPr lang="en-US" sz="1800" dirty="0"/>
          </a:p>
        </p:txBody>
      </p:sp>
      <p:sp>
        <p:nvSpPr>
          <p:cNvPr id="18" name="Text 15"/>
          <p:cNvSpPr/>
          <p:nvPr/>
        </p:nvSpPr>
        <p:spPr>
          <a:xfrm>
            <a:off x="1581912" y="3986784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사진 아카이빙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1581912" y="4325112"/>
            <a:ext cx="4709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옛 사진과 가족사진을 선별하여 본문에 함께 구성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777240" y="4754880"/>
            <a:ext cx="5669280" cy="1078992"/>
          </a:xfrm>
          <a:prstGeom prst="roundRect">
            <a:avLst>
              <a:gd name="adj" fmla="val 5085"/>
            </a:avLst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2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941832" y="4919472"/>
            <a:ext cx="502920" cy="50292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950976" y="4965192"/>
            <a:ext cx="47548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E7BE7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✓</a:t>
            </a:r>
            <a:endParaRPr lang="en-US" sz="1800" dirty="0"/>
          </a:p>
        </p:txBody>
      </p:sp>
      <p:sp>
        <p:nvSpPr>
          <p:cNvPr id="23" name="Text 20"/>
          <p:cNvSpPr/>
          <p:nvPr/>
        </p:nvSpPr>
        <p:spPr>
          <a:xfrm>
            <a:off x="1581912" y="4901184"/>
            <a:ext cx="4709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최종 교정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1581912" y="5239512"/>
            <a:ext cx="4709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참여자 확인을 거쳐 문체와 사실관계를 최종 확정</a:t>
            </a:r>
            <a:endParaRPr lang="en-US" sz="1050" dirty="0"/>
          </a:p>
        </p:txBody>
      </p:sp>
      <p:sp>
        <p:nvSpPr>
          <p:cNvPr id="25" name="Text 22"/>
          <p:cNvSpPr/>
          <p:nvPr/>
        </p:nvSpPr>
        <p:spPr>
          <a:xfrm>
            <a:off x="822960" y="5779008"/>
            <a:ext cx="5852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책은 사업의 결과물이자, 가족에게 남는 장기적인 문화자산입니다.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12. 출판기념회, 프로젝트의 마지막 장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책을 전달하는 날이 아니라 가족이 함께 기억을 나누는 날로 설계합니다</a:t>
            </a:r>
            <a:endParaRPr lang="en-US" sz="1450" dirty="0"/>
          </a:p>
        </p:txBody>
      </p:sp>
      <p:pic>
        <p:nvPicPr>
          <p:cNvPr id="4" name="Image 0" descr="/mnt/data/a_warm_indoor_banquet_celebration_scene_overall.png">    </p:cNvPr>
          <p:cNvPicPr>
            <a:picLocks noChangeAspect="1"/>
          </p:cNvPicPr>
          <p:nvPr/>
        </p:nvPicPr>
        <p:blipFill>
          <a:blip r:embed="rId1"/>
          <a:srcRect l="23172" r="23172" t="0" b="0"/>
          <a:stretch/>
        </p:blipFill>
        <p:spPr>
          <a:xfrm>
            <a:off x="6766560" y="786384"/>
            <a:ext cx="5422392" cy="568756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41248" y="1984248"/>
            <a:ext cx="411480" cy="41148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41248" y="2084832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79D"/>
                </a:solidFill>
              </a:rPr>
              <a:t>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1426464" y="1965960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가족·친구 초청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2761488" y="1965960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참여자별 가족과 가까운 지인을 초청</a:t>
            </a:r>
            <a:endParaRPr lang="en-US" sz="1020" dirty="0"/>
          </a:p>
        </p:txBody>
      </p:sp>
      <p:sp>
        <p:nvSpPr>
          <p:cNvPr id="9" name="Shape 6"/>
          <p:cNvSpPr/>
          <p:nvPr/>
        </p:nvSpPr>
        <p:spPr>
          <a:xfrm>
            <a:off x="841248" y="2752344"/>
            <a:ext cx="411480" cy="41148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41248" y="2852928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79D"/>
                </a:solidFill>
              </a:rPr>
              <a:t>2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1426464" y="2734056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디너 파티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2761488" y="2734056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부담 없는 식사와 함께 서로의 이야기를 나눔</a:t>
            </a:r>
            <a:endParaRPr lang="en-US" sz="1020" dirty="0"/>
          </a:p>
        </p:txBody>
      </p:sp>
      <p:sp>
        <p:nvSpPr>
          <p:cNvPr id="13" name="Shape 10"/>
          <p:cNvSpPr/>
          <p:nvPr/>
        </p:nvSpPr>
        <p:spPr>
          <a:xfrm>
            <a:off x="841248" y="3520440"/>
            <a:ext cx="411480" cy="41148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841248" y="3621024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79D"/>
                </a:solidFill>
              </a:rPr>
              <a:t>3</a:t>
            </a:r>
            <a:endParaRPr lang="en-US" sz="1000" dirty="0"/>
          </a:p>
        </p:txBody>
      </p:sp>
      <p:sp>
        <p:nvSpPr>
          <p:cNvPr id="15" name="Text 12"/>
          <p:cNvSpPr/>
          <p:nvPr/>
        </p:nvSpPr>
        <p:spPr>
          <a:xfrm>
            <a:off x="1426464" y="3502152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자서전 전달식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2761488" y="3502152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완성된 책을 직접 전달하고 축하</a:t>
            </a:r>
            <a:endParaRPr lang="en-US" sz="1020" dirty="0"/>
          </a:p>
        </p:txBody>
      </p:sp>
      <p:sp>
        <p:nvSpPr>
          <p:cNvPr id="17" name="Shape 14"/>
          <p:cNvSpPr/>
          <p:nvPr/>
        </p:nvSpPr>
        <p:spPr>
          <a:xfrm>
            <a:off x="841248" y="4288536"/>
            <a:ext cx="411480" cy="41148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41248" y="4389120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79D"/>
                </a:solidFill>
              </a:rPr>
              <a:t>4</a:t>
            </a:r>
            <a:endParaRPr lang="en-US" sz="1000" dirty="0"/>
          </a:p>
        </p:txBody>
      </p:sp>
      <p:sp>
        <p:nvSpPr>
          <p:cNvPr id="19" name="Text 16"/>
          <p:cNvSpPr/>
          <p:nvPr/>
        </p:nvSpPr>
        <p:spPr>
          <a:xfrm>
            <a:off x="1426464" y="4270248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낭독·소감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2761488" y="4270248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대표 문장 낭독, 가족의 축하 메시지</a:t>
            </a:r>
            <a:endParaRPr lang="en-US" sz="1020" dirty="0"/>
          </a:p>
        </p:txBody>
      </p:sp>
      <p:sp>
        <p:nvSpPr>
          <p:cNvPr id="21" name="Shape 18"/>
          <p:cNvSpPr/>
          <p:nvPr/>
        </p:nvSpPr>
        <p:spPr>
          <a:xfrm>
            <a:off x="841248" y="5056632"/>
            <a:ext cx="411480" cy="411480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841248" y="5157216"/>
            <a:ext cx="411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F5D79D"/>
                </a:solidFill>
              </a:rPr>
              <a:t>5</a:t>
            </a:r>
            <a:endParaRPr lang="en-US" sz="1000" dirty="0"/>
          </a:p>
        </p:txBody>
      </p:sp>
      <p:sp>
        <p:nvSpPr>
          <p:cNvPr id="23" name="Text 20"/>
          <p:cNvSpPr/>
          <p:nvPr/>
        </p:nvSpPr>
        <p:spPr>
          <a:xfrm>
            <a:off x="1426464" y="5038344"/>
            <a:ext cx="14173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기념촬영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2761488" y="5038344"/>
            <a:ext cx="3429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참여자·가족·기관이 함께 결과를 기록</a:t>
            </a:r>
            <a:endParaRPr lang="en-US" sz="1020" dirty="0"/>
          </a:p>
        </p:txBody>
      </p:sp>
      <p:sp>
        <p:nvSpPr>
          <p:cNvPr id="25" name="Shape 22"/>
          <p:cNvSpPr/>
          <p:nvPr/>
        </p:nvSpPr>
        <p:spPr>
          <a:xfrm>
            <a:off x="822960" y="5806440"/>
            <a:ext cx="5440680" cy="493776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051560" y="5943600"/>
            <a:ext cx="4983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7F582A"/>
                </a:solidFill>
              </a:rPr>
              <a:t>권장 형태  |  소규모 호텔·연회장·공공시설 / 2~3시간 / 가족 동반</a:t>
            </a:r>
            <a:endParaRPr lang="en-US" sz="10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13. 가족과 함께 만드는 기억의 시간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자서전과 출판기념회는 세대 간 대화를 다시 시작하게 만드는 매개체입니다</a:t>
            </a:r>
            <a:endParaRPr lang="en-US" sz="1450" dirty="0"/>
          </a:p>
        </p:txBody>
      </p:sp>
      <p:pic>
        <p:nvPicPr>
          <p:cNvPr id="4" name="Image 0" descr="/mnt/data/a_warm_indoor_family_scene_in_a_living_room_a_mul.png">    </p:cNvPr>
          <p:cNvPicPr>
            <a:picLocks noChangeAspect="1"/>
          </p:cNvPicPr>
          <p:nvPr/>
        </p:nvPicPr>
        <p:blipFill>
          <a:blip r:embed="rId1"/>
          <a:srcRect l="6618" r="6618" t="0" b="0"/>
          <a:stretch/>
        </p:blipFill>
        <p:spPr>
          <a:xfrm>
            <a:off x="0" y="2084832"/>
            <a:ext cx="6766560" cy="43891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178040" y="2130552"/>
            <a:ext cx="4114800" cy="71323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7388352" y="2295144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853E"/>
                </a:solidFill>
              </a:rPr>
              <a:t>어르신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229600" y="2258568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C2C3E"/>
                </a:solidFill>
              </a:rPr>
              <a:t>“내 삶도 기록할 가치가 있다”는 자긍심</a:t>
            </a:r>
            <a:endParaRPr lang="en-US" sz="1020" dirty="0"/>
          </a:p>
        </p:txBody>
      </p:sp>
      <p:sp>
        <p:nvSpPr>
          <p:cNvPr id="8" name="Shape 5"/>
          <p:cNvSpPr/>
          <p:nvPr/>
        </p:nvSpPr>
        <p:spPr>
          <a:xfrm>
            <a:off x="7178040" y="3063240"/>
            <a:ext cx="4114800" cy="71323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7388352" y="3227832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853E"/>
                </a:solidFill>
              </a:rPr>
              <a:t>자녀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229600" y="3191256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C2C3E"/>
                </a:solidFill>
              </a:rPr>
              <a:t>부모의 젊은 시절과 선택을 이해하는 계기</a:t>
            </a:r>
            <a:endParaRPr lang="en-US" sz="1020" dirty="0"/>
          </a:p>
        </p:txBody>
      </p:sp>
      <p:sp>
        <p:nvSpPr>
          <p:cNvPr id="11" name="Shape 8"/>
          <p:cNvSpPr/>
          <p:nvPr/>
        </p:nvSpPr>
        <p:spPr>
          <a:xfrm>
            <a:off x="7178040" y="3995928"/>
            <a:ext cx="4114800" cy="71323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7388352" y="4160520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853E"/>
                </a:solidFill>
              </a:rPr>
              <a:t>손주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229600" y="4123944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C2C3E"/>
                </a:solidFill>
              </a:rPr>
              <a:t>사진과 이야기로 조부모 세대를 친근하게 이해</a:t>
            </a:r>
            <a:endParaRPr lang="en-US" sz="1020" dirty="0"/>
          </a:p>
        </p:txBody>
      </p:sp>
      <p:sp>
        <p:nvSpPr>
          <p:cNvPr id="14" name="Shape 11"/>
          <p:cNvSpPr/>
          <p:nvPr/>
        </p:nvSpPr>
        <p:spPr>
          <a:xfrm>
            <a:off x="7178040" y="4928616"/>
            <a:ext cx="4114800" cy="713232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7388352" y="5093208"/>
            <a:ext cx="777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B9853E"/>
                </a:solidFill>
              </a:rPr>
              <a:t>기관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229600" y="5056632"/>
            <a:ext cx="2788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1C2C3E"/>
                </a:solidFill>
              </a:rPr>
              <a:t>참여자뿐 아니라 가족까지 체감하는 복지 성과</a:t>
            </a:r>
            <a:endParaRPr lang="en-US" sz="1020" dirty="0"/>
          </a:p>
        </p:txBody>
      </p:sp>
      <p:sp>
        <p:nvSpPr>
          <p:cNvPr id="17" name="Text 14"/>
          <p:cNvSpPr/>
          <p:nvPr/>
        </p:nvSpPr>
        <p:spPr>
          <a:xfrm>
            <a:off x="7086600" y="5998464"/>
            <a:ext cx="4343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20" b="1" dirty="0">
                <a:solidFill>
                  <a:srgbClr val="102A49"/>
                </a:solidFill>
              </a:rPr>
              <a:t>가족 초청 출판기념회는 “프로그램 참여”를 “가족의 추억”으로 확장합니다.</a:t>
            </a:r>
            <a:endParaRPr lang="en-US" sz="12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14. 기관 협업 운영모델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기관은 모집과 공간을, 운영사는 프로그램과 결과물을 책임지는 구조입니다</a:t>
            </a:r>
            <a:endParaRPr lang="en-US" sz="1450" dirty="0"/>
          </a:p>
        </p:txBody>
      </p:sp>
      <p:pic>
        <p:nvPicPr>
          <p:cNvPr id="4" name="Image 0" descr="/mnt/data/a_bright_indoor_community_center_or_public_buildin.png">    </p:cNvPr>
          <p:cNvPicPr>
            <a:picLocks noChangeAspect="1"/>
          </p:cNvPicPr>
          <p:nvPr/>
        </p:nvPicPr>
        <p:blipFill>
          <a:blip r:embed="rId1"/>
          <a:srcRect l="23610" r="23610" t="0" b="0"/>
          <a:stretch/>
        </p:blipFill>
        <p:spPr>
          <a:xfrm>
            <a:off x="7086600" y="960120"/>
            <a:ext cx="5102352" cy="54406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77240" y="2148840"/>
            <a:ext cx="1737360" cy="333756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335024" y="2395728"/>
            <a:ext cx="621792" cy="621792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35024" y="2532888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E7BE7A"/>
                </a:solidFill>
              </a:rPr>
              <a:t>🏛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31821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102A49"/>
                </a:solidFill>
              </a:rPr>
              <a:t>지자체·공공기관</a:t>
            </a:r>
            <a:endParaRPr lang="en-US" sz="1240" dirty="0"/>
          </a:p>
        </p:txBody>
      </p:sp>
      <p:sp>
        <p:nvSpPr>
          <p:cNvPr id="9" name="Text 6"/>
          <p:cNvSpPr/>
          <p:nvPr/>
        </p:nvSpPr>
        <p:spPr>
          <a:xfrm>
            <a:off x="914400" y="3575304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B9853E"/>
                </a:solidFill>
              </a:rPr>
              <a:t>정책·예산·홍보</a:t>
            </a:r>
            <a:endParaRPr lang="en-US" sz="1020" dirty="0"/>
          </a:p>
        </p:txBody>
      </p:sp>
      <p:sp>
        <p:nvSpPr>
          <p:cNvPr id="10" name="Text 7"/>
          <p:cNvSpPr/>
          <p:nvPr/>
        </p:nvSpPr>
        <p:spPr>
          <a:xfrm>
            <a:off x="978408" y="4041648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사업예산 편성</a:t>
            </a:r>
            <a:endParaRPr lang="en-US" sz="940" dirty="0"/>
          </a:p>
        </p:txBody>
      </p:sp>
      <p:sp>
        <p:nvSpPr>
          <p:cNvPr id="11" name="Text 8"/>
          <p:cNvSpPr/>
          <p:nvPr/>
        </p:nvSpPr>
        <p:spPr>
          <a:xfrm>
            <a:off x="978408" y="4425696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참여기관 연계</a:t>
            </a:r>
            <a:endParaRPr lang="en-US" sz="940" dirty="0"/>
          </a:p>
        </p:txBody>
      </p:sp>
      <p:sp>
        <p:nvSpPr>
          <p:cNvPr id="12" name="Text 9"/>
          <p:cNvSpPr/>
          <p:nvPr/>
        </p:nvSpPr>
        <p:spPr>
          <a:xfrm>
            <a:off x="978408" y="4809744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지역 홍보 및 성과 확산</a:t>
            </a:r>
            <a:endParaRPr lang="en-US" sz="940" dirty="0"/>
          </a:p>
        </p:txBody>
      </p:sp>
      <p:sp>
        <p:nvSpPr>
          <p:cNvPr id="13" name="Shape 10"/>
          <p:cNvSpPr/>
          <p:nvPr/>
        </p:nvSpPr>
        <p:spPr>
          <a:xfrm>
            <a:off x="2788920" y="2148840"/>
            <a:ext cx="1737360" cy="333756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3346704" y="2395728"/>
            <a:ext cx="621792" cy="621792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3346704" y="2532888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E7BE7A"/>
                </a:solidFill>
              </a:rPr>
              <a:t>⌂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2926080" y="31821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102A49"/>
                </a:solidFill>
              </a:rPr>
              <a:t>복지관·시설</a:t>
            </a:r>
            <a:endParaRPr lang="en-US" sz="1240" dirty="0"/>
          </a:p>
        </p:txBody>
      </p:sp>
      <p:sp>
        <p:nvSpPr>
          <p:cNvPr id="17" name="Text 14"/>
          <p:cNvSpPr/>
          <p:nvPr/>
        </p:nvSpPr>
        <p:spPr>
          <a:xfrm>
            <a:off x="2926080" y="3575304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B9853E"/>
                </a:solidFill>
              </a:rPr>
              <a:t>현장 모집·공간</a:t>
            </a:r>
            <a:endParaRPr lang="en-US" sz="1020" dirty="0"/>
          </a:p>
        </p:txBody>
      </p:sp>
      <p:sp>
        <p:nvSpPr>
          <p:cNvPr id="18" name="Text 15"/>
          <p:cNvSpPr/>
          <p:nvPr/>
        </p:nvSpPr>
        <p:spPr>
          <a:xfrm>
            <a:off x="2990088" y="4041648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참여자 모집</a:t>
            </a:r>
            <a:endParaRPr lang="en-US" sz="940" dirty="0"/>
          </a:p>
        </p:txBody>
      </p:sp>
      <p:sp>
        <p:nvSpPr>
          <p:cNvPr id="19" name="Text 16"/>
          <p:cNvSpPr/>
          <p:nvPr/>
        </p:nvSpPr>
        <p:spPr>
          <a:xfrm>
            <a:off x="2990088" y="4425696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교육 공간 제공</a:t>
            </a:r>
            <a:endParaRPr lang="en-US" sz="940" dirty="0"/>
          </a:p>
        </p:txBody>
      </p:sp>
      <p:sp>
        <p:nvSpPr>
          <p:cNvPr id="20" name="Text 17"/>
          <p:cNvSpPr/>
          <p:nvPr/>
        </p:nvSpPr>
        <p:spPr>
          <a:xfrm>
            <a:off x="2990088" y="4809744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현장 일정 지원</a:t>
            </a:r>
            <a:endParaRPr lang="en-US" sz="940" dirty="0"/>
          </a:p>
        </p:txBody>
      </p:sp>
      <p:sp>
        <p:nvSpPr>
          <p:cNvPr id="21" name="Shape 18"/>
          <p:cNvSpPr/>
          <p:nvPr/>
        </p:nvSpPr>
        <p:spPr>
          <a:xfrm>
            <a:off x="4800600" y="2148840"/>
            <a:ext cx="1737360" cy="3337560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22" name="Shape 19"/>
          <p:cNvSpPr/>
          <p:nvPr/>
        </p:nvSpPr>
        <p:spPr>
          <a:xfrm>
            <a:off x="5358384" y="2395728"/>
            <a:ext cx="621792" cy="621792"/>
          </a:xfrm>
          <a:prstGeom prst="ellipse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5358384" y="2532888"/>
            <a:ext cx="62179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E7BE7A"/>
                </a:solidFill>
              </a:rPr>
              <a:t>✦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4937760" y="3182112"/>
            <a:ext cx="1463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40" b="1" dirty="0">
                <a:solidFill>
                  <a:srgbClr val="102A49"/>
                </a:solidFill>
              </a:rPr>
              <a:t>운영사</a:t>
            </a:r>
            <a:endParaRPr lang="en-US" sz="1240" dirty="0"/>
          </a:p>
        </p:txBody>
      </p:sp>
      <p:sp>
        <p:nvSpPr>
          <p:cNvPr id="25" name="Text 22"/>
          <p:cNvSpPr/>
          <p:nvPr/>
        </p:nvSpPr>
        <p:spPr>
          <a:xfrm>
            <a:off x="4937760" y="3575304"/>
            <a:ext cx="14630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b="1" dirty="0">
                <a:solidFill>
                  <a:srgbClr val="B9853E"/>
                </a:solidFill>
              </a:rPr>
              <a:t>기획·제작·행사</a:t>
            </a:r>
            <a:endParaRPr lang="en-US" sz="1020" dirty="0"/>
          </a:p>
        </p:txBody>
      </p:sp>
      <p:sp>
        <p:nvSpPr>
          <p:cNvPr id="26" name="Text 23"/>
          <p:cNvSpPr/>
          <p:nvPr/>
        </p:nvSpPr>
        <p:spPr>
          <a:xfrm>
            <a:off x="5001768" y="4041648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10주 프로그램 운영</a:t>
            </a:r>
            <a:endParaRPr lang="en-US" sz="940" dirty="0"/>
          </a:p>
        </p:txBody>
      </p:sp>
      <p:sp>
        <p:nvSpPr>
          <p:cNvPr id="27" name="Text 24"/>
          <p:cNvSpPr/>
          <p:nvPr/>
        </p:nvSpPr>
        <p:spPr>
          <a:xfrm>
            <a:off x="5001768" y="4425696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AI 원고·편집·출판</a:t>
            </a:r>
            <a:endParaRPr lang="en-US" sz="940" dirty="0"/>
          </a:p>
        </p:txBody>
      </p:sp>
      <p:sp>
        <p:nvSpPr>
          <p:cNvPr id="28" name="Text 25"/>
          <p:cNvSpPr/>
          <p:nvPr/>
        </p:nvSpPr>
        <p:spPr>
          <a:xfrm>
            <a:off x="5001768" y="4809744"/>
            <a:ext cx="133502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40" dirty="0">
                <a:solidFill>
                  <a:srgbClr val="5F6670"/>
                </a:solidFill>
              </a:rPr>
              <a:t>• 출판기념회·결과보고</a:t>
            </a:r>
            <a:endParaRPr lang="en-US" sz="940" dirty="0"/>
          </a:p>
        </p:txBody>
      </p:sp>
      <p:sp>
        <p:nvSpPr>
          <p:cNvPr id="29" name="Text 26"/>
          <p:cNvSpPr/>
          <p:nvPr/>
        </p:nvSpPr>
        <p:spPr>
          <a:xfrm>
            <a:off x="1188720" y="5852160"/>
            <a:ext cx="5303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첫 도입은 1개 기관 · 10명 시범사업으로 작게 시작할 수 있습니다.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15. 예산 구성 예시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20명 기본형 · 총사업비 800만원 내외 (기관 기준에 따라 조정 가능)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822960" y="2057400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b="1" dirty="0">
                <a:solidFill>
                  <a:srgbClr val="1C2C3E"/>
                </a:solidFill>
              </a:rPr>
              <a:t>프로그램 기획·10주 운영</a:t>
            </a:r>
            <a:endParaRPr lang="en-US" sz="1040" dirty="0"/>
          </a:p>
        </p:txBody>
      </p:sp>
      <p:sp>
        <p:nvSpPr>
          <p:cNvPr id="5" name="Shape 3"/>
          <p:cNvSpPr/>
          <p:nvPr/>
        </p:nvSpPr>
        <p:spPr>
          <a:xfrm>
            <a:off x="3182112" y="2075688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3182112" y="2075688"/>
            <a:ext cx="4846320" cy="256032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11312" y="2039112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240만원</a:t>
            </a:r>
            <a:endParaRPr lang="en-US" sz="1070" dirty="0"/>
          </a:p>
        </p:txBody>
      </p:sp>
      <p:sp>
        <p:nvSpPr>
          <p:cNvPr id="8" name="Text 6"/>
          <p:cNvSpPr/>
          <p:nvPr/>
        </p:nvSpPr>
        <p:spPr>
          <a:xfrm>
            <a:off x="822960" y="2660904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1C2C3E"/>
                </a:solidFill>
              </a:rPr>
              <a:t>인터뷰·자료정리</a:t>
            </a:r>
            <a:endParaRPr lang="en-US" sz="1040" dirty="0"/>
          </a:p>
        </p:txBody>
      </p:sp>
      <p:sp>
        <p:nvSpPr>
          <p:cNvPr id="9" name="Shape 7"/>
          <p:cNvSpPr/>
          <p:nvPr/>
        </p:nvSpPr>
        <p:spPr>
          <a:xfrm>
            <a:off x="3182112" y="2679192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182112" y="2679192"/>
            <a:ext cx="2019300" cy="256032"/>
          </a:xfrm>
          <a:prstGeom prst="roundRect">
            <a:avLst/>
          </a:prstGeom>
          <a:solidFill>
            <a:srgbClr val="C9A66B"/>
          </a:solidFill>
          <a:ln w="12700">
            <a:solidFill>
              <a:srgbClr val="C9A66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211312" y="2642616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100만원</a:t>
            </a:r>
            <a:endParaRPr lang="en-US" sz="1070" dirty="0"/>
          </a:p>
        </p:txBody>
      </p:sp>
      <p:sp>
        <p:nvSpPr>
          <p:cNvPr id="12" name="Text 10"/>
          <p:cNvSpPr/>
          <p:nvPr/>
        </p:nvSpPr>
        <p:spPr>
          <a:xfrm>
            <a:off x="822960" y="3264408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1C2C3E"/>
                </a:solidFill>
              </a:rPr>
              <a:t>AI 원고·편집·교정</a:t>
            </a:r>
            <a:endParaRPr lang="en-US" sz="1040" dirty="0"/>
          </a:p>
        </p:txBody>
      </p:sp>
      <p:sp>
        <p:nvSpPr>
          <p:cNvPr id="13" name="Shape 11"/>
          <p:cNvSpPr/>
          <p:nvPr/>
        </p:nvSpPr>
        <p:spPr>
          <a:xfrm>
            <a:off x="3182112" y="3282696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82112" y="3282696"/>
            <a:ext cx="2827020" cy="256032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11312" y="3246120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140만원</a:t>
            </a:r>
            <a:endParaRPr lang="en-US" sz="1070" dirty="0"/>
          </a:p>
        </p:txBody>
      </p:sp>
      <p:sp>
        <p:nvSpPr>
          <p:cNvPr id="16" name="Text 14"/>
          <p:cNvSpPr/>
          <p:nvPr/>
        </p:nvSpPr>
        <p:spPr>
          <a:xfrm>
            <a:off x="822960" y="3867912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1C2C3E"/>
                </a:solidFill>
              </a:rPr>
              <a:t>디자인·인쇄 100권</a:t>
            </a:r>
            <a:endParaRPr lang="en-US" sz="1040" dirty="0"/>
          </a:p>
        </p:txBody>
      </p:sp>
      <p:sp>
        <p:nvSpPr>
          <p:cNvPr id="17" name="Shape 15"/>
          <p:cNvSpPr/>
          <p:nvPr/>
        </p:nvSpPr>
        <p:spPr>
          <a:xfrm>
            <a:off x="3182112" y="3886200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182112" y="3886200"/>
            <a:ext cx="3230880" cy="256032"/>
          </a:xfrm>
          <a:prstGeom prst="roundRect">
            <a:avLst/>
          </a:prstGeom>
          <a:solidFill>
            <a:srgbClr val="C9A66B"/>
          </a:solidFill>
          <a:ln w="12700">
            <a:solidFill>
              <a:srgbClr val="C9A66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11312" y="3849624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160만원</a:t>
            </a:r>
            <a:endParaRPr lang="en-US" sz="1070" dirty="0"/>
          </a:p>
        </p:txBody>
      </p:sp>
      <p:sp>
        <p:nvSpPr>
          <p:cNvPr id="20" name="Text 18"/>
          <p:cNvSpPr/>
          <p:nvPr/>
        </p:nvSpPr>
        <p:spPr>
          <a:xfrm>
            <a:off x="822960" y="4471416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1C2C3E"/>
                </a:solidFill>
              </a:rPr>
              <a:t>출판기념회 운영</a:t>
            </a:r>
            <a:endParaRPr lang="en-US" sz="1040" dirty="0"/>
          </a:p>
        </p:txBody>
      </p:sp>
      <p:sp>
        <p:nvSpPr>
          <p:cNvPr id="21" name="Shape 19"/>
          <p:cNvSpPr/>
          <p:nvPr/>
        </p:nvSpPr>
        <p:spPr>
          <a:xfrm>
            <a:off x="3182112" y="4489704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182112" y="4489704"/>
            <a:ext cx="2221230" cy="256032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211312" y="4453128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110만원</a:t>
            </a:r>
            <a:endParaRPr lang="en-US" sz="1070" dirty="0"/>
          </a:p>
        </p:txBody>
      </p:sp>
      <p:sp>
        <p:nvSpPr>
          <p:cNvPr id="24" name="Text 22"/>
          <p:cNvSpPr/>
          <p:nvPr/>
        </p:nvSpPr>
        <p:spPr>
          <a:xfrm>
            <a:off x="822960" y="5074920"/>
            <a:ext cx="2331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40" dirty="0">
                <a:solidFill>
                  <a:srgbClr val="1C2C3E"/>
                </a:solidFill>
              </a:rPr>
              <a:t>결과보고·운영관리</a:t>
            </a:r>
            <a:endParaRPr lang="en-US" sz="1040" dirty="0"/>
          </a:p>
        </p:txBody>
      </p:sp>
      <p:sp>
        <p:nvSpPr>
          <p:cNvPr id="25" name="Shape 23"/>
          <p:cNvSpPr/>
          <p:nvPr/>
        </p:nvSpPr>
        <p:spPr>
          <a:xfrm>
            <a:off x="3182112" y="5093208"/>
            <a:ext cx="4846320" cy="256032"/>
          </a:xfrm>
          <a:prstGeom prst="roundRect">
            <a:avLst/>
          </a:prstGeom>
          <a:solidFill>
            <a:srgbClr val="EAE2D4"/>
          </a:solidFill>
          <a:ln w="12700">
            <a:solidFill>
              <a:srgbClr val="EAE2D4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182112" y="5093208"/>
            <a:ext cx="1009650" cy="256032"/>
          </a:xfrm>
          <a:prstGeom prst="roundRect">
            <a:avLst/>
          </a:prstGeom>
          <a:solidFill>
            <a:srgbClr val="C9A66B"/>
          </a:solidFill>
          <a:ln w="12700">
            <a:solidFill>
              <a:srgbClr val="C9A66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211312" y="5056632"/>
            <a:ext cx="731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70" b="1" dirty="0">
                <a:solidFill>
                  <a:srgbClr val="102A49"/>
                </a:solidFill>
              </a:rPr>
              <a:t>50만원</a:t>
            </a:r>
            <a:endParaRPr lang="en-US" sz="1070" dirty="0"/>
          </a:p>
        </p:txBody>
      </p:sp>
      <p:sp>
        <p:nvSpPr>
          <p:cNvPr id="28" name="Shape 26"/>
          <p:cNvSpPr/>
          <p:nvPr/>
        </p:nvSpPr>
        <p:spPr>
          <a:xfrm>
            <a:off x="8823960" y="2057400"/>
            <a:ext cx="2395728" cy="2057400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052560" y="2441448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6DCA9"/>
                </a:solidFill>
              </a:rPr>
              <a:t>20명 기본형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9052560" y="2971800"/>
            <a:ext cx="192024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</a:rPr>
              <a:t>총 800만원</a:t>
            </a:r>
            <a:endParaRPr lang="en-US" sz="2400" dirty="0"/>
          </a:p>
        </p:txBody>
      </p:sp>
      <p:sp>
        <p:nvSpPr>
          <p:cNvPr id="31" name="Text 29"/>
          <p:cNvSpPr/>
          <p:nvPr/>
        </p:nvSpPr>
        <p:spPr>
          <a:xfrm>
            <a:off x="9052560" y="3602736"/>
            <a:ext cx="1920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D6DFEA"/>
                </a:solidFill>
              </a:rPr>
              <a:t>1인당 환산 40만원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8823960" y="4370832"/>
            <a:ext cx="2395728" cy="1124712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9025128" y="4645152"/>
            <a:ext cx="199339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30" dirty="0">
                <a:solidFill>
                  <a:srgbClr val="7F582A"/>
                </a:solidFill>
              </a:rPr>
              <a:t>예산 편성 시 “책 구매비”가 아니라</a:t>
            </a:r>
            <a:endParaRPr lang="en-US" sz="930" dirty="0"/>
          </a:p>
          <a:p>
            <a:pPr algn="ctr" indent="0" marL="0">
              <a:buNone/>
            </a:pPr>
            <a:r>
              <a:rPr lang="en-US" sz="930" dirty="0">
                <a:solidFill>
                  <a:srgbClr val="7F582A"/>
                </a:solidFill>
              </a:rPr>
              <a:t>교육·기획·편집·인쇄·행사 운영비가 결합된</a:t>
            </a:r>
            <a:endParaRPr lang="en-US" sz="930" dirty="0"/>
          </a:p>
          <a:p>
            <a:pPr algn="ctr" indent="0" marL="0">
              <a:buNone/>
            </a:pPr>
            <a:r>
              <a:rPr lang="en-US" sz="930" dirty="0">
                <a:solidFill>
                  <a:srgbClr val="7F582A"/>
                </a:solidFill>
              </a:rPr>
              <a:t>프로그램 사업비로 구성</a:t>
            </a:r>
            <a:endParaRPr lang="en-US" sz="930" dirty="0"/>
          </a:p>
        </p:txBody>
      </p:sp>
      <p:sp>
        <p:nvSpPr>
          <p:cNvPr id="34" name="Text 32"/>
          <p:cNvSpPr/>
          <p:nvPr/>
        </p:nvSpPr>
        <p:spPr>
          <a:xfrm>
            <a:off x="841248" y="6016752"/>
            <a:ext cx="7726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F6670"/>
                </a:solidFill>
              </a:rPr>
              <a:t>※ 위 금액은 제안 단계의 예시이며, 기관 회계기준·참여인원·인쇄사양·행사장소에 따라 세부 견적을 조정합니다.</a:t>
            </a:r>
            <a:endParaRPr lang="en-US" sz="8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16. 성과지표 및 행정 성과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프로그램 만족도뿐 아니라 실제 결과물과 가족 참여까지 수치화할 수 있습니다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777240" y="2057400"/>
            <a:ext cx="3246120" cy="1243584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1005840" y="222199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20명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2176272" y="225856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참여 어르신</a:t>
            </a:r>
            <a:endParaRPr lang="en-US" sz="1220" dirty="0"/>
          </a:p>
        </p:txBody>
      </p:sp>
      <p:sp>
        <p:nvSpPr>
          <p:cNvPr id="7" name="Text 5"/>
          <p:cNvSpPr/>
          <p:nvPr/>
        </p:nvSpPr>
        <p:spPr>
          <a:xfrm>
            <a:off x="2176272" y="262432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기본형 기준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4480560" y="2057400"/>
            <a:ext cx="3246120" cy="1243584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4709160" y="222199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10회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5879592" y="225856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프로그램 운영</a:t>
            </a:r>
            <a:endParaRPr lang="en-US" sz="1220" dirty="0"/>
          </a:p>
        </p:txBody>
      </p:sp>
      <p:sp>
        <p:nvSpPr>
          <p:cNvPr id="11" name="Text 9"/>
          <p:cNvSpPr/>
          <p:nvPr/>
        </p:nvSpPr>
        <p:spPr>
          <a:xfrm>
            <a:off x="5879592" y="262432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주 1회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8183880" y="2057400"/>
            <a:ext cx="3246120" cy="1243584"/>
          </a:xfrm>
          <a:prstGeom prst="roundRect">
            <a:avLst/>
          </a:prstGeom>
          <a:solidFill>
            <a:srgbClr val="FFFDF9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412480" y="2221992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100권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9582912" y="225856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자서전 인쇄</a:t>
            </a:r>
            <a:endParaRPr lang="en-US" sz="1220" dirty="0"/>
          </a:p>
        </p:txBody>
      </p:sp>
      <p:sp>
        <p:nvSpPr>
          <p:cNvPr id="15" name="Text 13"/>
          <p:cNvSpPr/>
          <p:nvPr/>
        </p:nvSpPr>
        <p:spPr>
          <a:xfrm>
            <a:off x="9582912" y="2624328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1인 5권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77240" y="3630168"/>
            <a:ext cx="3246120" cy="1243584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1005840" y="37947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1회</a:t>
            </a:r>
            <a:endParaRPr lang="en-US" sz="2400" dirty="0"/>
          </a:p>
        </p:txBody>
      </p:sp>
      <p:sp>
        <p:nvSpPr>
          <p:cNvPr id="18" name="Text 16"/>
          <p:cNvSpPr/>
          <p:nvPr/>
        </p:nvSpPr>
        <p:spPr>
          <a:xfrm>
            <a:off x="2176272" y="383133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출판기념회</a:t>
            </a:r>
            <a:endParaRPr lang="en-US" sz="1220" dirty="0"/>
          </a:p>
        </p:txBody>
      </p:sp>
      <p:sp>
        <p:nvSpPr>
          <p:cNvPr id="19" name="Text 17"/>
          <p:cNvSpPr/>
          <p:nvPr/>
        </p:nvSpPr>
        <p:spPr>
          <a:xfrm>
            <a:off x="2176272" y="41970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가족 초청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4480560" y="3630168"/>
            <a:ext cx="3246120" cy="1243584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4709160" y="37947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90%+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5879592" y="383133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수료율</a:t>
            </a:r>
            <a:endParaRPr lang="en-US" sz="1220" dirty="0"/>
          </a:p>
        </p:txBody>
      </p:sp>
      <p:sp>
        <p:nvSpPr>
          <p:cNvPr id="23" name="Text 21"/>
          <p:cNvSpPr/>
          <p:nvPr/>
        </p:nvSpPr>
        <p:spPr>
          <a:xfrm>
            <a:off x="5879592" y="41970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목표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8183880" y="3630168"/>
            <a:ext cx="3246120" cy="1243584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  <a:effectLst>
            <a:outerShdw sx="100000" sy="100000" kx="0" ky="0" algn="bl" rotWithShape="0" blurRad="12700" dist="50800" dir="2700000">
              <a:srgbClr val="B6AA9B">
                <a:alpha val="11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8412480" y="3794760"/>
            <a:ext cx="10972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02A49"/>
                </a:solidFill>
              </a:rPr>
              <a:t>90점+</a:t>
            </a:r>
            <a:endParaRPr lang="en-US" sz="2400" dirty="0"/>
          </a:p>
        </p:txBody>
      </p:sp>
      <p:sp>
        <p:nvSpPr>
          <p:cNvPr id="26" name="Text 24"/>
          <p:cNvSpPr/>
          <p:nvPr/>
        </p:nvSpPr>
        <p:spPr>
          <a:xfrm>
            <a:off x="9582912" y="383133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20" b="1" dirty="0">
                <a:solidFill>
                  <a:srgbClr val="B9853E"/>
                </a:solidFill>
              </a:rPr>
              <a:t>만족도</a:t>
            </a:r>
            <a:endParaRPr lang="en-US" sz="1220" dirty="0"/>
          </a:p>
        </p:txBody>
      </p:sp>
      <p:sp>
        <p:nvSpPr>
          <p:cNvPr id="27" name="Text 25"/>
          <p:cNvSpPr/>
          <p:nvPr/>
        </p:nvSpPr>
        <p:spPr>
          <a:xfrm>
            <a:off x="9582912" y="4197096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5F6670"/>
                </a:solidFill>
              </a:rPr>
              <a:t>목표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822960" y="5440680"/>
            <a:ext cx="10469880" cy="658368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115568" y="5641848"/>
            <a:ext cx="9875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10" b="1" dirty="0">
                <a:solidFill>
                  <a:srgbClr val="FFFFFF"/>
                </a:solidFill>
              </a:rPr>
              <a:t>행정적 성과  |  참여 실적 + 자서전 결과물 + 가족 행사 + 만족도 + 사진·영상 기록 + 결과보고서까지 한 사업에서 확보</a:t>
            </a:r>
            <a:endParaRPr lang="en-US" sz="111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17. 개인정보·AI 활용 안전관리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생애기록은 민감한 개인 이야기를 다루는 만큼 동의와 검수를 사업의 핵심 절차로 둡니다</a:t>
            </a:r>
            <a:endParaRPr lang="en-US" sz="1450" dirty="0"/>
          </a:p>
        </p:txBody>
      </p:sp>
      <p:pic>
        <p:nvPicPr>
          <p:cNvPr id="4" name="Image 0" descr="/mnt/data/a_warm_softly_lit_desktop_still_life_workspace_sc.png">    </p:cNvPr>
          <p:cNvPicPr>
            <a:picLocks noChangeAspect="1"/>
          </p:cNvPicPr>
          <p:nvPr/>
        </p:nvPicPr>
        <p:blipFill>
          <a:blip r:embed="rId1"/>
          <a:srcRect l="27804" r="27804" t="0" b="0"/>
          <a:stretch/>
        </p:blipFill>
        <p:spPr>
          <a:xfrm>
            <a:off x="7818120" y="932688"/>
            <a:ext cx="4370832" cy="554126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822960" y="2057400"/>
            <a:ext cx="438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53E"/>
                </a:solidFill>
              </a:rPr>
              <a:t>01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417320" y="201168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사전 동의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2606040" y="201168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개인정보·음성·사진·AI 활용·인쇄 범위를 참여자에게 안내</a:t>
            </a:r>
            <a:endParaRPr lang="en-US" sz="1020" dirty="0"/>
          </a:p>
        </p:txBody>
      </p:sp>
      <p:sp>
        <p:nvSpPr>
          <p:cNvPr id="8" name="Shape 5"/>
          <p:cNvSpPr/>
          <p:nvPr/>
        </p:nvSpPr>
        <p:spPr>
          <a:xfrm>
            <a:off x="868680" y="2514600"/>
            <a:ext cx="6492240" cy="0"/>
          </a:xfrm>
          <a:prstGeom prst="line">
            <a:avLst/>
          </a:prstGeom>
          <a:noFill/>
          <a:ln w="10160">
            <a:solidFill>
              <a:srgbClr val="E3D6C2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22960" y="2834640"/>
            <a:ext cx="438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53E"/>
                </a:solidFill>
              </a:rPr>
              <a:t>02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417320" y="278892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최소 수집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2606040" y="278892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책 제작에 필요한 범위의 정보만 수집</a:t>
            </a:r>
            <a:endParaRPr lang="en-US" sz="1020" dirty="0"/>
          </a:p>
        </p:txBody>
      </p:sp>
      <p:sp>
        <p:nvSpPr>
          <p:cNvPr id="12" name="Shape 9"/>
          <p:cNvSpPr/>
          <p:nvPr/>
        </p:nvSpPr>
        <p:spPr>
          <a:xfrm>
            <a:off x="868680" y="3291840"/>
            <a:ext cx="6492240" cy="0"/>
          </a:xfrm>
          <a:prstGeom prst="line">
            <a:avLst/>
          </a:prstGeom>
          <a:noFill/>
          <a:ln w="10160">
            <a:solidFill>
              <a:srgbClr val="E3D6C2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2960" y="3611880"/>
            <a:ext cx="438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53E"/>
                </a:solidFill>
              </a:rPr>
              <a:t>03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417320" y="356616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사람의 검수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2606040" y="356616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AI 초고는 반드시 편집자와 참여자가 확인</a:t>
            </a:r>
            <a:endParaRPr lang="en-US" sz="1020" dirty="0"/>
          </a:p>
        </p:txBody>
      </p:sp>
      <p:sp>
        <p:nvSpPr>
          <p:cNvPr id="16" name="Shape 13"/>
          <p:cNvSpPr/>
          <p:nvPr/>
        </p:nvSpPr>
        <p:spPr>
          <a:xfrm>
            <a:off x="868680" y="4069080"/>
            <a:ext cx="6492240" cy="0"/>
          </a:xfrm>
          <a:prstGeom prst="line">
            <a:avLst/>
          </a:prstGeom>
          <a:noFill/>
          <a:ln w="10160">
            <a:solidFill>
              <a:srgbClr val="E3D6C2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822960" y="4389120"/>
            <a:ext cx="438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53E"/>
                </a:solidFill>
              </a:rPr>
              <a:t>04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1417320" y="434340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공개 범위 선택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606040" y="434340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책 내용·사진을 기관 홍보에 사용할 경우 별도 동의</a:t>
            </a:r>
            <a:endParaRPr lang="en-US" sz="1020" dirty="0"/>
          </a:p>
        </p:txBody>
      </p:sp>
      <p:sp>
        <p:nvSpPr>
          <p:cNvPr id="20" name="Shape 17"/>
          <p:cNvSpPr/>
          <p:nvPr/>
        </p:nvSpPr>
        <p:spPr>
          <a:xfrm>
            <a:off x="868680" y="4846320"/>
            <a:ext cx="6492240" cy="0"/>
          </a:xfrm>
          <a:prstGeom prst="line">
            <a:avLst/>
          </a:prstGeom>
          <a:noFill/>
          <a:ln w="10160">
            <a:solidFill>
              <a:srgbClr val="E3D6C2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822960" y="5166360"/>
            <a:ext cx="43891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B9853E"/>
                </a:solidFill>
              </a:rPr>
              <a:t>05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1417320" y="5120640"/>
            <a:ext cx="12344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2A49"/>
                </a:solidFill>
              </a:rPr>
              <a:t>보관·삭제 기준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2606040" y="5120640"/>
            <a:ext cx="4754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6670"/>
                </a:solidFill>
              </a:rPr>
              <a:t>프로젝트 종료 후 원자료의 보관기간과 삭제 절차를 사전 고지</a:t>
            </a:r>
            <a:endParaRPr lang="en-US" sz="1020" dirty="0"/>
          </a:p>
        </p:txBody>
      </p:sp>
      <p:sp>
        <p:nvSpPr>
          <p:cNvPr id="24" name="Shape 21"/>
          <p:cNvSpPr/>
          <p:nvPr/>
        </p:nvSpPr>
        <p:spPr>
          <a:xfrm>
            <a:off x="868680" y="5623560"/>
            <a:ext cx="6492240" cy="0"/>
          </a:xfrm>
          <a:prstGeom prst="line">
            <a:avLst/>
          </a:prstGeom>
          <a:noFill/>
          <a:ln w="10160">
            <a:solidFill>
              <a:srgbClr val="E3D6C2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960120" y="5943600"/>
            <a:ext cx="6263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30" b="1" dirty="0">
                <a:solidFill>
                  <a:srgbClr val="102A49"/>
                </a:solidFill>
              </a:rPr>
              <a:t>“기록의 주인은 참여자 본인”이라는 원칙을 모든 과정에 적용합니다.</a:t>
            </a:r>
            <a:endParaRPr lang="en-US" sz="123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8368" y="960120"/>
            <a:ext cx="6858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02A49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18. 도입 일정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76656" y="160020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B9853E"/>
                </a:solidFill>
                <a:latin typeface="NanumSquare" pitchFamily="34" charset="0"/>
                <a:ea typeface="NanumSquare" pitchFamily="34" charset="-122"/>
                <a:cs typeface="NanumSquare" pitchFamily="34" charset="-120"/>
              </a:rPr>
              <a:t>모집부터 출판기념회까지 약 12주 내외로 운영 가능합니다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2880360" y="2011680"/>
            <a:ext cx="1017270" cy="438912"/>
          </a:xfrm>
          <a:prstGeom prst="rect">
            <a:avLst/>
          </a:prstGeom>
          <a:solidFill>
            <a:srgbClr val="EEE4D5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288036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사전 준비</a:t>
            </a:r>
            <a:endParaRPr lang="en-US" sz="880" dirty="0"/>
          </a:p>
        </p:txBody>
      </p:sp>
      <p:sp>
        <p:nvSpPr>
          <p:cNvPr id="6" name="Shape 4"/>
          <p:cNvSpPr/>
          <p:nvPr/>
        </p:nvSpPr>
        <p:spPr>
          <a:xfrm>
            <a:off x="3897630" y="2011680"/>
            <a:ext cx="1017270" cy="438912"/>
          </a:xfrm>
          <a:prstGeom prst="rect">
            <a:avLst/>
          </a:prstGeom>
          <a:solidFill>
            <a:srgbClr val="F7F1E7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9763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1~2주</a:t>
            </a:r>
            <a:endParaRPr lang="en-US" sz="880" dirty="0"/>
          </a:p>
        </p:txBody>
      </p:sp>
      <p:sp>
        <p:nvSpPr>
          <p:cNvPr id="8" name="Shape 6"/>
          <p:cNvSpPr/>
          <p:nvPr/>
        </p:nvSpPr>
        <p:spPr>
          <a:xfrm>
            <a:off x="4914900" y="2011680"/>
            <a:ext cx="1017270" cy="438912"/>
          </a:xfrm>
          <a:prstGeom prst="rect">
            <a:avLst/>
          </a:prstGeom>
          <a:solidFill>
            <a:srgbClr val="EEE4D5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1490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3~4주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5932170" y="2011680"/>
            <a:ext cx="1017270" cy="438912"/>
          </a:xfrm>
          <a:prstGeom prst="rect">
            <a:avLst/>
          </a:prstGeom>
          <a:solidFill>
            <a:srgbClr val="F7F1E7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93217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5~6주</a:t>
            </a:r>
            <a:endParaRPr lang="en-US" sz="880" dirty="0"/>
          </a:p>
        </p:txBody>
      </p:sp>
      <p:sp>
        <p:nvSpPr>
          <p:cNvPr id="12" name="Shape 10"/>
          <p:cNvSpPr/>
          <p:nvPr/>
        </p:nvSpPr>
        <p:spPr>
          <a:xfrm>
            <a:off x="6949440" y="2011680"/>
            <a:ext cx="1017270" cy="438912"/>
          </a:xfrm>
          <a:prstGeom prst="rect">
            <a:avLst/>
          </a:prstGeom>
          <a:solidFill>
            <a:srgbClr val="EEE4D5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94944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7~8주</a:t>
            </a:r>
            <a:endParaRPr lang="en-US" sz="880" dirty="0"/>
          </a:p>
        </p:txBody>
      </p:sp>
      <p:sp>
        <p:nvSpPr>
          <p:cNvPr id="14" name="Shape 12"/>
          <p:cNvSpPr/>
          <p:nvPr/>
        </p:nvSpPr>
        <p:spPr>
          <a:xfrm>
            <a:off x="7966710" y="2011680"/>
            <a:ext cx="1017270" cy="438912"/>
          </a:xfrm>
          <a:prstGeom prst="rect">
            <a:avLst/>
          </a:prstGeom>
          <a:solidFill>
            <a:srgbClr val="F7F1E7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96671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9~10주</a:t>
            </a:r>
            <a:endParaRPr lang="en-US" sz="880" dirty="0"/>
          </a:p>
        </p:txBody>
      </p:sp>
      <p:sp>
        <p:nvSpPr>
          <p:cNvPr id="16" name="Shape 14"/>
          <p:cNvSpPr/>
          <p:nvPr/>
        </p:nvSpPr>
        <p:spPr>
          <a:xfrm>
            <a:off x="8983980" y="2011680"/>
            <a:ext cx="1017270" cy="438912"/>
          </a:xfrm>
          <a:prstGeom prst="rect">
            <a:avLst/>
          </a:prstGeom>
          <a:solidFill>
            <a:srgbClr val="EEE4D5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98398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11주</a:t>
            </a:r>
            <a:endParaRPr lang="en-US" sz="880" dirty="0"/>
          </a:p>
        </p:txBody>
      </p:sp>
      <p:sp>
        <p:nvSpPr>
          <p:cNvPr id="18" name="Shape 16"/>
          <p:cNvSpPr/>
          <p:nvPr/>
        </p:nvSpPr>
        <p:spPr>
          <a:xfrm>
            <a:off x="10001250" y="2011680"/>
            <a:ext cx="1017270" cy="438912"/>
          </a:xfrm>
          <a:prstGeom prst="rect">
            <a:avLst/>
          </a:prstGeom>
          <a:solidFill>
            <a:srgbClr val="F7F1E7"/>
          </a:solidFill>
          <a:ln w="6350">
            <a:solidFill>
              <a:srgbClr val="D6C8B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10001250" y="2148840"/>
            <a:ext cx="101727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80" b="1" dirty="0">
                <a:solidFill>
                  <a:srgbClr val="102A49"/>
                </a:solidFill>
              </a:rPr>
              <a:t>12주</a:t>
            </a:r>
            <a:endParaRPr lang="en-US" sz="880" dirty="0"/>
          </a:p>
        </p:txBody>
      </p:sp>
      <p:sp>
        <p:nvSpPr>
          <p:cNvPr id="20" name="Text 18"/>
          <p:cNvSpPr/>
          <p:nvPr/>
        </p:nvSpPr>
        <p:spPr>
          <a:xfrm>
            <a:off x="822960" y="280720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기관 협의·모집</a:t>
            </a:r>
            <a:endParaRPr lang="en-US" sz="1030" dirty="0"/>
          </a:p>
        </p:txBody>
      </p:sp>
      <p:sp>
        <p:nvSpPr>
          <p:cNvPr id="21" name="Shape 19"/>
          <p:cNvSpPr/>
          <p:nvPr/>
        </p:nvSpPr>
        <p:spPr>
          <a:xfrm>
            <a:off x="288036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389763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1490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93217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94944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796671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898398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001250" y="27249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2916936" y="2761488"/>
            <a:ext cx="1961388" cy="274320"/>
          </a:xfrm>
          <a:prstGeom prst="roundRect">
            <a:avLst/>
          </a:prstGeom>
          <a:solidFill>
            <a:srgbClr val="B9853E"/>
          </a:solidFill>
          <a:ln w="12700">
            <a:solidFill>
              <a:srgbClr val="B9853E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822960" y="331012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10주 프로그램</a:t>
            </a:r>
            <a:endParaRPr lang="en-US" sz="1030" dirty="0"/>
          </a:p>
        </p:txBody>
      </p:sp>
      <p:sp>
        <p:nvSpPr>
          <p:cNvPr id="31" name="Shape 29"/>
          <p:cNvSpPr/>
          <p:nvPr/>
        </p:nvSpPr>
        <p:spPr>
          <a:xfrm>
            <a:off x="288036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89763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91490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93217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94944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796671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898398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0001250" y="322783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3934206" y="3264408"/>
            <a:ext cx="6030468" cy="274320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822960" y="381304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원고 정리·AI 초고</a:t>
            </a:r>
            <a:endParaRPr lang="en-US" sz="1030" dirty="0"/>
          </a:p>
        </p:txBody>
      </p:sp>
      <p:sp>
        <p:nvSpPr>
          <p:cNvPr id="41" name="Shape 39"/>
          <p:cNvSpPr/>
          <p:nvPr/>
        </p:nvSpPr>
        <p:spPr>
          <a:xfrm>
            <a:off x="288036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89763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491490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93217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694944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96671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98398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10001250" y="373075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968746" y="3767328"/>
            <a:ext cx="3995928" cy="274320"/>
          </a:xfrm>
          <a:prstGeom prst="roundRect">
            <a:avLst/>
          </a:prstGeom>
          <a:solidFill>
            <a:srgbClr val="7E9AAE"/>
          </a:solidFill>
          <a:ln w="12700">
            <a:solidFill>
              <a:srgbClr val="7E9AAE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822960" y="431596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교정·편집·디자인</a:t>
            </a:r>
            <a:endParaRPr lang="en-US" sz="1030" dirty="0"/>
          </a:p>
        </p:txBody>
      </p:sp>
      <p:sp>
        <p:nvSpPr>
          <p:cNvPr id="51" name="Shape 49"/>
          <p:cNvSpPr/>
          <p:nvPr/>
        </p:nvSpPr>
        <p:spPr>
          <a:xfrm>
            <a:off x="288036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389763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491490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93217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694944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796671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898398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0001250" y="423367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8003286" y="4270248"/>
            <a:ext cx="2978658" cy="274320"/>
          </a:xfrm>
          <a:prstGeom prst="roundRect">
            <a:avLst/>
          </a:prstGeom>
          <a:solidFill>
            <a:srgbClr val="C9A66B"/>
          </a:solidFill>
          <a:ln w="12700">
            <a:solidFill>
              <a:srgbClr val="C9A66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822960" y="481888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인쇄·제본</a:t>
            </a:r>
            <a:endParaRPr lang="en-US" sz="1030" dirty="0"/>
          </a:p>
        </p:txBody>
      </p:sp>
      <p:sp>
        <p:nvSpPr>
          <p:cNvPr id="61" name="Shape 59"/>
          <p:cNvSpPr/>
          <p:nvPr/>
        </p:nvSpPr>
        <p:spPr>
          <a:xfrm>
            <a:off x="288036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89763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491490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593217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694944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796671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898398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10001250" y="473659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69" name="Shape 67"/>
          <p:cNvSpPr/>
          <p:nvPr/>
        </p:nvSpPr>
        <p:spPr>
          <a:xfrm>
            <a:off x="9020556" y="4773168"/>
            <a:ext cx="1961388" cy="274320"/>
          </a:xfrm>
          <a:prstGeom prst="roundRect">
            <a:avLst/>
          </a:prstGeom>
          <a:solidFill>
            <a:srgbClr val="6F7D8F"/>
          </a:solidFill>
          <a:ln w="12700">
            <a:solidFill>
              <a:srgbClr val="6F7D8F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822960" y="5321808"/>
            <a:ext cx="1874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30" b="1" dirty="0">
                <a:solidFill>
                  <a:srgbClr val="1C2C3E"/>
                </a:solidFill>
              </a:rPr>
              <a:t>출판기념회·결과보고</a:t>
            </a:r>
            <a:endParaRPr lang="en-US" sz="1030" dirty="0"/>
          </a:p>
        </p:txBody>
      </p:sp>
      <p:sp>
        <p:nvSpPr>
          <p:cNvPr id="71" name="Shape 69"/>
          <p:cNvSpPr/>
          <p:nvPr/>
        </p:nvSpPr>
        <p:spPr>
          <a:xfrm>
            <a:off x="288036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89763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91490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93217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94944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96671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98398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10001250" y="5239512"/>
            <a:ext cx="1017270" cy="347472"/>
          </a:xfrm>
          <a:prstGeom prst="rect">
            <a:avLst/>
          </a:prstGeom>
          <a:solidFill>
            <a:srgbClr val="F8F5F0"/>
          </a:solidFill>
          <a:ln w="5080">
            <a:solidFill>
              <a:srgbClr val="E2D8C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10037826" y="5276088"/>
            <a:ext cx="944118" cy="274320"/>
          </a:xfrm>
          <a:prstGeom prst="roundRect">
            <a:avLst/>
          </a:prstGeom>
          <a:solidFill>
            <a:srgbClr val="8B5E3C"/>
          </a:solidFill>
          <a:ln w="12700">
            <a:solidFill>
              <a:srgbClr val="8B5E3C"/>
            </a:solidFill>
            <a:prstDash val="solid"/>
          </a:ln>
        </p:spPr>
      </p:sp>
      <p:sp>
        <p:nvSpPr>
          <p:cNvPr id="80" name="Shape 78"/>
          <p:cNvSpPr/>
          <p:nvPr/>
        </p:nvSpPr>
        <p:spPr>
          <a:xfrm>
            <a:off x="822960" y="5833872"/>
            <a:ext cx="10287000" cy="457200"/>
          </a:xfrm>
          <a:prstGeom prst="roundRect">
            <a:avLst/>
          </a:prstGeom>
          <a:solidFill>
            <a:srgbClr val="FBF3E7"/>
          </a:solidFill>
          <a:ln w="12700">
            <a:solidFill>
              <a:srgbClr val="DEC7A6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1097280" y="5961888"/>
            <a:ext cx="9692640" cy="173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40" b="1" dirty="0">
                <a:solidFill>
                  <a:srgbClr val="7F582A"/>
                </a:solidFill>
              </a:rPr>
              <a:t>편집·디자인 작업은 후반부 프로그램과 병행하여 전체 기간을 효율적으로 단축합니다.</a:t>
            </a:r>
            <a:endParaRPr lang="en-US" sz="104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E7BE7A"/>
                </a:solidFill>
                <a:latin typeface="NanumSquare"/>
                <a:ea typeface="NanumSquare"/>
                <a:cs typeface="NanumSquare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1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warm_indoor_banquet_celebration_scene_overall.png">    </p:cNvPr>
          <p:cNvPicPr>
            <a:picLocks noChangeAspect="1"/>
          </p:cNvPicPr>
          <p:nvPr/>
        </p:nvPicPr>
        <p:blipFill>
          <a:blip r:embed="rId1"/>
          <a:srcRect l="27188" r="27188" t="0" b="0"/>
          <a:stretch/>
        </p:blipFill>
        <p:spPr>
          <a:xfrm>
            <a:off x="6629400" y="0"/>
            <a:ext cx="55595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29400" y="0"/>
            <a:ext cx="5559552" cy="6858000"/>
          </a:xfrm>
          <a:prstGeom prst="rect">
            <a:avLst/>
          </a:prstGeom>
          <a:solidFill>
            <a:srgbClr val="102A49">
              <a:alpha val="38000"/>
            </a:srgbClr>
          </a:solidFill>
          <a:ln w="12700">
            <a:solidFill>
              <a:srgbClr val="102A49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777240" y="1051560"/>
            <a:ext cx="5349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900" b="1" dirty="0">
                <a:solidFill>
                  <a:srgbClr val="102A49"/>
                </a:solidFill>
                <a:latin typeface="Noto Serif CJK KR" pitchFamily="34" charset="0"/>
                <a:ea typeface="Noto Serif CJK KR" pitchFamily="34" charset="-122"/>
                <a:cs typeface="Noto Serif CJK KR" pitchFamily="34" charset="-120"/>
              </a:rPr>
              <a:t>한 사람의 인생은</a:t>
            </a:r>
            <a:endParaRPr lang="en-US" sz="2900" dirty="0"/>
          </a:p>
          <a:p>
            <a:pPr indent="0" marL="0">
              <a:buNone/>
            </a:pPr>
            <a:r>
              <a:rPr lang="en-US" sz="2900" b="1" dirty="0">
                <a:solidFill>
                  <a:srgbClr val="102A49"/>
                </a:solidFill>
                <a:latin typeface="Noto Serif CJK KR" pitchFamily="34" charset="0"/>
                <a:ea typeface="Noto Serif CJK KR" pitchFamily="34" charset="-122"/>
                <a:cs typeface="Noto Serif CJK KR" pitchFamily="34" charset="-120"/>
              </a:rPr>
              <a:t>한 권의 역사입니다.</a:t>
            </a:r>
            <a:endParaRPr lang="en-US" sz="2900" dirty="0"/>
          </a:p>
        </p:txBody>
      </p:sp>
      <p:sp>
        <p:nvSpPr>
          <p:cNvPr id="5" name="Text 2"/>
          <p:cNvSpPr/>
          <p:nvPr/>
        </p:nvSpPr>
        <p:spPr>
          <a:xfrm>
            <a:off x="822960" y="2743200"/>
            <a:ext cx="5074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6D5438"/>
                </a:solidFill>
              </a:rPr>
              <a:t>어르신의 기억을 기록하고,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6D5438"/>
                </a:solidFill>
              </a:rPr>
              <a:t>가족의 이야기를 잇고,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6D5438"/>
                </a:solidFill>
              </a:rPr>
              <a:t>지역의 역사로 남기는 사업.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822960" y="4160520"/>
            <a:ext cx="5120640" cy="804672"/>
          </a:xfrm>
          <a:prstGeom prst="roundRect">
            <a:avLst/>
          </a:prstGeom>
          <a:solidFill>
            <a:srgbClr val="102A49"/>
          </a:solidFill>
          <a:ln w="12700">
            <a:solidFill>
              <a:srgbClr val="102A49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078992" y="4425696"/>
            <a:ext cx="4572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20" b="1" dirty="0">
                <a:solidFill>
                  <a:srgbClr val="FFFFFF"/>
                </a:solidFill>
              </a:rPr>
              <a:t>10명 시범사업부터 시작해 보시길 제안드립니다.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868680" y="5285232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</a:rPr>
              <a:t>제안사  [회사명]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</a:rPr>
              <a:t>담당자  [성명]   |   연락처  [전화번호]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5F6670"/>
                </a:solidFill>
              </a:rPr>
              <a:t>이메일  [E-mail]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7635240" y="5303520"/>
            <a:ext cx="34747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Noto Serif CJK KR" pitchFamily="34" charset="0"/>
                <a:ea typeface="Noto Serif CJK KR" pitchFamily="34" charset="-122"/>
                <a:cs typeface="Noto Serif CJK KR" pitchFamily="34" charset="-120"/>
              </a:rPr>
              <a:t>감사합니다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7635240" y="589788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4D69B"/>
                </a:solidFill>
              </a:rPr>
              <a:t>내 인생, 한 권의 책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anumSquar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anumSquar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[제안사명]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내 인생, 한 권의 책</dc:title>
  <dc:subject>어르신 인생기록 자서전 제작 지원사업 기관 제안서</dc:subject>
  <dc:creator>OpenAI</dc:creator>
  <cp:lastModifiedBy>OpenAI</cp:lastModifiedBy>
  <cp:revision>1</cp:revision>
  <dcterms:created xsi:type="dcterms:W3CDTF">2026-08-21T09:12:53Z</dcterms:created>
  <dcterms:modified xsi:type="dcterms:W3CDTF">2026-08-21T09:12:53Z</dcterms:modified>
</cp:coreProperties>
</file>